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f40411a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f40411a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f40411a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f40411a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f40411a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f40411a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f40411a6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f40411a6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f40411a6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f40411a6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f40411a6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f40411a6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f40411a6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f40411a6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40411a6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f40411a6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f40411a6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f40411a6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f40411a6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f40411a6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f40411a6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f40411a6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f40411a6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f40411a6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f40411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4f40411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f40411a6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f40411a6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f40411a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f40411a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f40411a6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f40411a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f40411a6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f40411a6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f40411a6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f40411a6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f40411a6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f40411a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installers.sandbox.game/The_Sandbox_Whitepaper_2020.pdf" TargetMode="External"/><Relationship Id="rId4" Type="http://schemas.openxmlformats.org/officeDocument/2006/relationships/hyperlink" Target="https://installers.sandbox.game/The_Sandbox_Whitepaper_2020.pdf" TargetMode="External"/><Relationship Id="rId5" Type="http://schemas.openxmlformats.org/officeDocument/2006/relationships/hyperlink" Target="https://decentraland.org/whitepaper.pdf" TargetMode="External"/><Relationship Id="rId6" Type="http://schemas.openxmlformats.org/officeDocument/2006/relationships/hyperlink" Target="https://decentraland.org/whitepaper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60600"/>
            <a:ext cx="8520600" cy="93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بررسی</a:t>
            </a:r>
            <a:r>
              <a:rPr lang="en"/>
              <a:t> جنبه‌ی مالی </a:t>
            </a:r>
            <a:r>
              <a:rPr lang="en"/>
              <a:t>متاورس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360675" y="4343400"/>
            <a:ext cx="34716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امیرمحمد پیرحسینلو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خرداد ۱۴۰۲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49800"/>
            <a:ext cx="4626676" cy="26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55889" y="4651125"/>
            <a:ext cx="49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منبع: https://www.apple.com/newsroom/2023/06/introducing-apple-vision-pro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53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یک چالش جالب!</a:t>
            </a:r>
            <a:endParaRPr sz="2020"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100850" y="1152475"/>
            <a:ext cx="540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مسئله </a:t>
            </a:r>
            <a:r>
              <a:rPr lang="en">
                <a:solidFill>
                  <a:schemeClr val="dk1"/>
                </a:solidFill>
              </a:rPr>
              <a:t>anti tragedy for the commons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وقتی رخ می‌دهد که افراد زیادی مالک یک دارایی باشند.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چارچوب انتزاعی مدل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بررسی یک چالش مالی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>
            <a:off x="6101600" y="1689275"/>
            <a:ext cx="554700" cy="45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53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دو نمونه‌ از فعالیت‌های اقتصادی در متاورس‌ها: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90800" y="4410300"/>
            <a:ext cx="5361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بردن Elf های Axie Infinity به جنگ و دریافت پاداش در صورت پیروزی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2188800" y="4735975"/>
            <a:ext cx="343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منبع: https://blog.axieinfinity.com/p/axieorigin</a:t>
            </a:r>
            <a:endParaRPr sz="1100"/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235500" y="1511550"/>
            <a:ext cx="3856800" cy="27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برگزاری مسابقات در Decentraland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25" y="1946975"/>
            <a:ext cx="2865531" cy="161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-42462" y="3595625"/>
            <a:ext cx="441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منبع: https://blockworks.co/news/jpmorgan-enters-the-metaverse-with-virtual-decentraland-lounge</a:t>
            </a:r>
            <a:endParaRPr sz="1000"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چارچوب انتزاعی مدل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بررسی یک چالش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دو نمونه‌ از 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175" y="3558852"/>
            <a:ext cx="3433747" cy="15871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3"/>
          <p:cNvCxnSpPr/>
          <p:nvPr/>
        </p:nvCxnSpPr>
        <p:spPr>
          <a:xfrm rot="10800000">
            <a:off x="6391650" y="2458200"/>
            <a:ext cx="201600" cy="98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3781975" y="1764925"/>
            <a:ext cx="2433000" cy="54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273150" y="295225"/>
            <a:ext cx="859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استفاده از زمین‌های متاورس به عنوان وثیقه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کاهش زمان احراز هویت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تضمین امنیت به دلیل مدل‌سازی از طریق یک قرارداد هوشمند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529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مطالعه موردی: متاورس Sandbox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51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Asset (دارایی): یک توکن روی قرارداد‌های هوشمند ERC-721 یا ERC-1155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Land (زمین): یک NFT است از نوع ERC-721. عرضه‌ی آن محدود است.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کاربرد: </a:t>
            </a:r>
            <a:r>
              <a:rPr lang="en">
                <a:solidFill>
                  <a:schemeClr val="dk1"/>
                </a:solidFill>
              </a:rPr>
              <a:t>میزبانی بازی‌ها و رویدادها</a:t>
            </a:r>
            <a:endParaRPr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SAND: توکن بومی پلتفرم است از نوع ERC-20. </a:t>
            </a:r>
            <a:r>
              <a:rPr lang="en" sz="1400">
                <a:solidFill>
                  <a:srgbClr val="FF0000"/>
                </a:solidFill>
              </a:rPr>
              <a:t>با Asset تفاوت دارد</a:t>
            </a:r>
            <a:r>
              <a:rPr lang="en" sz="1400">
                <a:solidFill>
                  <a:schemeClr val="dk1"/>
                </a:solidFill>
              </a:rPr>
              <a:t>. تمام تراکنش‌ها بر پایه‌ی این توکن است </a:t>
            </a:r>
            <a:r>
              <a:rPr lang="en" sz="1400">
                <a:solidFill>
                  <a:srgbClr val="FF0000"/>
                </a:solidFill>
              </a:rPr>
              <a:t>(official currency)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VoxEdit: ادیتور ساخت دارایی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Marketplace: خرید و فروش دارایی‌ها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Game Maker: ساخت بازی (رویداد) با دارایی‌ها و اجرای آن در زمین‌‌ها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چارچوب انتزاعی مدل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بررسی یک چالش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دو نمونه‌ از 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مطالعه موردی: متاورس Sandbox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79" name="Google Shape;179;p25"/>
          <p:cNvCxnSpPr/>
          <p:nvPr/>
        </p:nvCxnSpPr>
        <p:spPr>
          <a:xfrm flipH="1" rot="10800000">
            <a:off x="6227675" y="2571700"/>
            <a:ext cx="327900" cy="47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523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en" sz="2520"/>
              <a:t>کاربردهای SAND:</a:t>
            </a:r>
            <a:endParaRPr sz="2520"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152475"/>
            <a:ext cx="529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مورد نیاز برای ایجاد دارایی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خرید دارایی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خرید زمین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staking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50" y="2774200"/>
            <a:ext cx="4329475" cy="22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چارچوب انتزاعی مدل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بررسی یک چالش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دو نمونه‌ از 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مطالعه موردی: متاورس Sandbox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کاربردهای SAND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4165163" y="4703625"/>
            <a:ext cx="504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منبع: https://www.coingecko.com/en/coins/the-sandbox/tokenomics</a:t>
            </a:r>
            <a:endParaRPr sz="1100"/>
          </a:p>
        </p:txBody>
      </p:sp>
      <p:cxnSp>
        <p:nvCxnSpPr>
          <p:cNvPr id="190" name="Google Shape;190;p26"/>
          <p:cNvCxnSpPr/>
          <p:nvPr/>
        </p:nvCxnSpPr>
        <p:spPr>
          <a:xfrm flipH="1" rot="10800000">
            <a:off x="6353725" y="2735675"/>
            <a:ext cx="705900" cy="66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1043100" y="432425"/>
            <a:ext cx="45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فعالیت‌های اقتصادی: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11700" y="1152475"/>
            <a:ext cx="52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ایجاد دارایی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خرید و فروش دارایی‌ها (نوسان‌گیری)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خرید و فروش زمین‌ها </a:t>
            </a:r>
            <a:r>
              <a:rPr lang="en">
                <a:solidFill>
                  <a:schemeClr val="dk1"/>
                </a:solidFill>
              </a:rPr>
              <a:t>(نوسان‌گیری)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اجاره‌ی زمین‌ها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برگزار مسابقات (دریافت هزینه ثبت‌نام، پاداش‌دهی به افراد برنده)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play-to-earn games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تبلیغات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چارچوب انتزاعی مدل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بررسی یک چالش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دو نمونه‌ از 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مطالعه موردی: متاورس Sandbox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کاربردهای SAND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00" name="Google Shape;200;p27"/>
          <p:cNvCxnSpPr/>
          <p:nvPr/>
        </p:nvCxnSpPr>
        <p:spPr>
          <a:xfrm flipH="1" rot="10800000">
            <a:off x="6139425" y="2874325"/>
            <a:ext cx="731100" cy="5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45025"/>
            <a:ext cx="527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ذینفعان: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11700" y="1152475"/>
            <a:ext cx="51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foundation pool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staking pool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company treasury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company reserve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چارچوب انتزاعی مدل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بررسی یک چالش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دو نمونه‌ از 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مطالعه موردی: متاورس Sandbox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کاربردهای SAND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ذینفعان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09" name="Google Shape;209;p28"/>
          <p:cNvCxnSpPr/>
          <p:nvPr/>
        </p:nvCxnSpPr>
        <p:spPr>
          <a:xfrm flipH="1" rot="10800000">
            <a:off x="6240275" y="3038225"/>
            <a:ext cx="1273200" cy="3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79425"/>
            <a:ext cx="53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مدل درآمدی سازمان:</a:t>
            </a:r>
            <a:endParaRPr sz="2800"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49" y="564225"/>
            <a:ext cx="4808825" cy="43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2298150" y="4743300"/>
            <a:ext cx="13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منبع: [3]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چارچوب انتزاعی مدل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بررسی یک چالش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دو نمونه‌ از 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مطالعه موردی: متاورس Sandbox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کاربردهای SAND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ذینفعان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مدل درآمدی بنیاد Sandbox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000" y="3295175"/>
            <a:ext cx="2937000" cy="184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9"/>
          <p:cNvCxnSpPr/>
          <p:nvPr/>
        </p:nvCxnSpPr>
        <p:spPr>
          <a:xfrm>
            <a:off x="5660375" y="743800"/>
            <a:ext cx="831900" cy="245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9"/>
          <p:cNvSpPr txBox="1"/>
          <p:nvPr/>
        </p:nvSpPr>
        <p:spPr>
          <a:xfrm>
            <a:off x="5384175" y="4743300"/>
            <a:ext cx="8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منبع: [3]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700075" y="445025"/>
            <a:ext cx="48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مدل اقتصادی:</a:t>
            </a:r>
            <a:endParaRPr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2" y="1093087"/>
            <a:ext cx="5726651" cy="3182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2327325" y="4350650"/>
            <a:ext cx="13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منبع: [3]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چارچوب انتزاعی مدل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بررسی یک چالش مالی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دو نمونه‌ از 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مطالعه موردی: متاورس Sandbox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کاربردهای SAND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فعالیت‌های اقتصادی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ذینفعان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مدل درآمدی بنیاد Sandbox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مدل اقتصادی اکوسیستم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31" name="Google Shape;231;p30"/>
          <p:cNvCxnSpPr/>
          <p:nvPr/>
        </p:nvCxnSpPr>
        <p:spPr>
          <a:xfrm>
            <a:off x="5597350" y="958100"/>
            <a:ext cx="857400" cy="250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0"/>
          <p:cNvCxnSpPr/>
          <p:nvPr/>
        </p:nvCxnSpPr>
        <p:spPr>
          <a:xfrm flipH="1" rot="10800000">
            <a:off x="6025975" y="1966750"/>
            <a:ext cx="453900" cy="20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منابع:</a:t>
            </a:r>
            <a:endParaRPr/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Ning, Huansheng, et al. "A Survey on the Metaverse: The State-of-the-Art, Technologies, Applications, and Challenges." </a:t>
            </a:r>
            <a:r>
              <a:rPr i="1" lang="en" sz="1000">
                <a:solidFill>
                  <a:schemeClr val="dk1"/>
                </a:solidFill>
                <a:highlight>
                  <a:srgbClr val="FFFFFF"/>
                </a:highlight>
              </a:rPr>
              <a:t>IEEE Internet of Things Journal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(2023).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Chen, Y., and H. Cheng. "The economics of the metaverse: A comparison with the real economy." </a:t>
            </a:r>
            <a:r>
              <a:rPr i="1" lang="en" sz="1000">
                <a:solidFill>
                  <a:schemeClr val="dk1"/>
                </a:solidFill>
                <a:highlight>
                  <a:srgbClr val="FFFFFF"/>
                </a:highlight>
              </a:rPr>
              <a:t>Metaverse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3.1 (2022): 19.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rgbClr val="0F172A"/>
                </a:solidFill>
                <a:highlight>
                  <a:srgbClr val="FCFCFC"/>
                </a:highlight>
              </a:rPr>
              <a:t>"The Sandbox Whitepaper 2020." The Sandbox. 2020.</a:t>
            </a:r>
            <a:r>
              <a:rPr lang="en" sz="1000">
                <a:solidFill>
                  <a:srgbClr val="0F172A"/>
                </a:solidFill>
                <a:highlight>
                  <a:srgbClr val="FCFCFC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hlink"/>
                </a:solidFill>
                <a:highlight>
                  <a:srgbClr val="FCFCFC"/>
                </a:highlight>
                <a:hlinkClick r:id="rId4"/>
              </a:rPr>
              <a:t>https://installers.sandbox.game/The_Sandbox_Whitepaper_2020.pdf</a:t>
            </a:r>
            <a:r>
              <a:rPr lang="en" sz="1000">
                <a:solidFill>
                  <a:srgbClr val="0F172A"/>
                </a:solidFill>
                <a:highlight>
                  <a:srgbClr val="FCFCFC"/>
                </a:highlight>
              </a:rPr>
              <a:t>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Momtaz, Paul P. "Some very simple economics of web3 and the metaverse." </a:t>
            </a:r>
            <a:r>
              <a:rPr i="1" lang="en" sz="1000">
                <a:solidFill>
                  <a:schemeClr val="dk1"/>
                </a:solidFill>
                <a:highlight>
                  <a:srgbClr val="FFFFFF"/>
                </a:highlight>
              </a:rPr>
              <a:t>FinTech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1.3 (2022): 225-234.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Huang, Huawei, et al. "Economic Systems in Metaverse: Basics, State of the Art, and Challenges." </a:t>
            </a:r>
            <a:r>
              <a:rPr i="1" lang="en" sz="1000">
                <a:solidFill>
                  <a:schemeClr val="dk1"/>
                </a:solidFill>
                <a:highlight>
                  <a:srgbClr val="FFFFFF"/>
                </a:highlight>
              </a:rPr>
              <a:t>arXiv preprint arXiv:2212.05803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(2022).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Werner, Sam M., et al. "Sok: Decentralized finance (defi)." arXiv preprint arXiv:2101.08778 (2021).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Moxoto, Ana Claudia De, Paulo Melo, and Elias Soukiazes. "Initial Coin Offering (ICO): a systematic review of the literature." (2021).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Allen, Darcy WE, Chris Berg, and Aaron M. Lane. "Why airdrop cryptocurrency tokens?." Journal of Business Research 163 (2023): 113945.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Kräussl, Roman, and Alessandro Tugnetti. "Non-fungible tokens (NFTs): A review of pricing determinants, applications and opportunities." Applications and Opportunities (May 17, 2022) (2022).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rgbClr val="0F172A"/>
                </a:solidFill>
                <a:highlight>
                  <a:srgbClr val="FCFCFC"/>
                </a:highlight>
              </a:rPr>
              <a:t>"Decentraland Whitepaper." Decentraland. 2017.</a:t>
            </a:r>
            <a:r>
              <a:rPr lang="en" sz="1000">
                <a:solidFill>
                  <a:srgbClr val="0F172A"/>
                </a:solidFill>
                <a:highlight>
                  <a:srgbClr val="FCFCFC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000" u="sng">
                <a:solidFill>
                  <a:schemeClr val="hlink"/>
                </a:solidFill>
                <a:highlight>
                  <a:srgbClr val="FCFCFC"/>
                </a:highlight>
                <a:hlinkClick r:id="rId6"/>
              </a:rPr>
              <a:t>https://decentraland.org/whitepaper.pdf</a:t>
            </a:r>
            <a:r>
              <a:rPr lang="en" sz="1000">
                <a:solidFill>
                  <a:srgbClr val="0F172A"/>
                </a:solidFill>
                <a:highlight>
                  <a:srgbClr val="FCFCFC"/>
                </a:highlight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Kim, Jooyoung. "Advertising in the metaverse: Research agenda." </a:t>
            </a:r>
            <a:r>
              <a:rPr i="1" lang="en" sz="1000">
                <a:solidFill>
                  <a:schemeClr val="dk1"/>
                </a:solidFill>
                <a:highlight>
                  <a:srgbClr val="FFFFFF"/>
                </a:highlight>
              </a:rPr>
              <a:t>Journal of Interactive Advertising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21.3 (2021): 141-144.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Parcu, Pier Luigi, Niccolò Innocenti, and Chiara Carrozza. "The Metaverse: technology, financing and economics." </a:t>
            </a:r>
            <a:r>
              <a:rPr i="1" lang="en" sz="1000">
                <a:solidFill>
                  <a:schemeClr val="dk1"/>
                </a:solidFill>
                <a:highlight>
                  <a:srgbClr val="FFFFFF"/>
                </a:highlight>
              </a:rPr>
              <a:t>Robert Schuman Centre for Advanced Studies Research Paper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 2023_16 (2023).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Mozumder, Md Ariful Islam, et al. "The metaverse applications for the finance industry, its challenges, and an approach for the metaverse finance industry." </a:t>
            </a:r>
            <a:r>
              <a:rPr i="1" lang="en" sz="1000">
                <a:solidFill>
                  <a:schemeClr val="dk1"/>
                </a:solidFill>
                <a:highlight>
                  <a:srgbClr val="FFFFFF"/>
                </a:highlight>
              </a:rPr>
              <a:t>2023 25th International Conference on Advanced Communication Technology (ICACT)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. IEEE, 2023.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Dubey, Vivek, et al. "Metaverse and Banking Industry–2023 The Year of Metaverse Adoption." (2022).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فهرست مطالب: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مفاهیم پایه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ابعاد مالی متاورس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ارزشمندی دارایی‌ها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انگیزه‌ی تولید دارایی‌ها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بستر معامله‌ی دارایی‌ها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ارز معامله‌ی دارایی‌ها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چارچوب انتزاعی مدل مالی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بررسی یک چالش مالی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دو نمونه‌ از فعالیت‌های اقتصادی</a:t>
            </a:r>
            <a:endParaRPr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مطالعه موردی: متاورس Sandbox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کاربردهای SAND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فعالیت‌های اقتصادی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ذینفعان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مدل درآمدی بنیاد Sandbox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مدل اقتصادی اکوسیستم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منابع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25" y="1424025"/>
            <a:ext cx="3757050" cy="21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96550" y="3643800"/>
            <a:ext cx="357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منبع: https://voi.id/en/technology/117918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?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25" y="547400"/>
            <a:ext cx="54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مفاهیم پایه: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0" y="1120100"/>
            <a:ext cx="54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بلاکچین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قرارداد هوشمند (smart contract)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استانداردهای ERC-721، ERC20 و ERC-1155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ارز دیجیتال (cryptocurrency)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stable coin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NFT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DAO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صرافی متمرکز و غیر متمرکز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بازار (marketplace)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75" name="Google Shape;75;p15"/>
          <p:cNvCxnSpPr/>
          <p:nvPr/>
        </p:nvCxnSpPr>
        <p:spPr>
          <a:xfrm>
            <a:off x="7362275" y="542075"/>
            <a:ext cx="504300" cy="30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5"/>
          <p:cNvSpPr txBox="1"/>
          <p:nvPr/>
        </p:nvSpPr>
        <p:spPr>
          <a:xfrm>
            <a:off x="100875" y="4683025"/>
            <a:ext cx="324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برای مطالعه‌ی بیشتر، به گزارش نهایی مراجعه شود.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در ادامه، متاورس از جنبه‌های مختلف مالی بررسی شده و سپس به عنوان نمونه، متاورس سندباکس مورد بررسی قرار می‌گیرد.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53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چرا دارایی‌های متاورس ارزشمندند؟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536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دارایی‌ها: NFT ها و رمزارزها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سقف عرضه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تعداد زمین‌های Decentraland و Sandbox محدود است.</a:t>
            </a:r>
            <a:endParaRPr>
              <a:solidFill>
                <a:schemeClr val="dk1"/>
              </a:solidFill>
            </a:endParaRPr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آیا ETH اینگونه است؟</a:t>
            </a:r>
            <a:endParaRPr>
              <a:solidFill>
                <a:srgbClr val="FF0000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کاربردی بودن (برای نمونه: کسب توجه)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ایجاد سرگرمی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ارزش اجتماعی (نمونه: show off کردن با Gucci NFT)</a:t>
            </a:r>
            <a:endParaRPr>
              <a:solidFill>
                <a:schemeClr val="dk1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قابلیت برنامه‌ریزی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125" y="2571744"/>
            <a:ext cx="2993000" cy="19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6044075" y="4568875"/>
            <a:ext cx="2993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منبع: </a:t>
            </a:r>
            <a:r>
              <a:rPr lang="en" sz="1000">
                <a:solidFill>
                  <a:schemeClr val="dk1"/>
                </a:solidFill>
              </a:rPr>
              <a:t>https://www.theverge.com/2021/3/11/22325054/beeple-christies-nft-sale-cost-everydays-69-million</a:t>
            </a:r>
            <a:endParaRPr sz="10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94" name="Google Shape;94;p17"/>
          <p:cNvCxnSpPr/>
          <p:nvPr/>
        </p:nvCxnSpPr>
        <p:spPr>
          <a:xfrm>
            <a:off x="6152025" y="718575"/>
            <a:ext cx="857400" cy="42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7"/>
          <p:cNvSpPr txBox="1"/>
          <p:nvPr/>
        </p:nvSpPr>
        <p:spPr>
          <a:xfrm>
            <a:off x="416025" y="4412325"/>
            <a:ext cx="2218800" cy="400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انگیزه‌ی مصرف دارایی‌ها</a:t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479058" y="2508725"/>
            <a:ext cx="297800" cy="1512800"/>
          </a:xfrm>
          <a:custGeom>
            <a:rect b="b" l="l" r="r" t="t"/>
            <a:pathLst>
              <a:path extrusionOk="0" h="60512" w="11912">
                <a:moveTo>
                  <a:pt x="8382" y="0"/>
                </a:moveTo>
                <a:cubicBezTo>
                  <a:pt x="-604" y="0"/>
                  <a:pt x="3090" y="17914"/>
                  <a:pt x="4852" y="26726"/>
                </a:cubicBezTo>
                <a:cubicBezTo>
                  <a:pt x="5295" y="28944"/>
                  <a:pt x="-941" y="29888"/>
                  <a:pt x="314" y="31769"/>
                </a:cubicBezTo>
                <a:cubicBezTo>
                  <a:pt x="6046" y="40365"/>
                  <a:pt x="1580" y="60512"/>
                  <a:pt x="11912" y="605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Google Shape;97;p17"/>
          <p:cNvSpPr/>
          <p:nvPr/>
        </p:nvSpPr>
        <p:spPr>
          <a:xfrm>
            <a:off x="196156" y="3247900"/>
            <a:ext cx="440825" cy="1101400"/>
          </a:xfrm>
          <a:custGeom>
            <a:rect b="b" l="l" r="r" t="t"/>
            <a:pathLst>
              <a:path extrusionOk="0" h="44056" w="17633">
                <a:moveTo>
                  <a:pt x="12325" y="0"/>
                </a:moveTo>
                <a:cubicBezTo>
                  <a:pt x="4914" y="5929"/>
                  <a:pt x="-3014" y="17733"/>
                  <a:pt x="1231" y="26221"/>
                </a:cubicBezTo>
                <a:cubicBezTo>
                  <a:pt x="3487" y="30731"/>
                  <a:pt x="6274" y="35298"/>
                  <a:pt x="10308" y="38324"/>
                </a:cubicBezTo>
                <a:cubicBezTo>
                  <a:pt x="11876" y="39500"/>
                  <a:pt x="13783" y="40173"/>
                  <a:pt x="15351" y="41349"/>
                </a:cubicBezTo>
                <a:cubicBezTo>
                  <a:pt x="16023" y="41853"/>
                  <a:pt x="17634" y="43659"/>
                  <a:pt x="17368" y="42862"/>
                </a:cubicBezTo>
                <a:cubicBezTo>
                  <a:pt x="17188" y="42320"/>
                  <a:pt x="15252" y="38729"/>
                  <a:pt x="15351" y="38828"/>
                </a:cubicBezTo>
                <a:cubicBezTo>
                  <a:pt x="16522" y="39999"/>
                  <a:pt x="17891" y="41795"/>
                  <a:pt x="17368" y="43366"/>
                </a:cubicBezTo>
                <a:cubicBezTo>
                  <a:pt x="16992" y="44494"/>
                  <a:pt x="15027" y="43871"/>
                  <a:pt x="13838" y="4387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529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/>
              <a:t>انگیزه‌ی تولید دارایی‌ها در متاورس:</a:t>
            </a:r>
            <a:endParaRPr sz="2500"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52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کسب درآمد با فروش NFT</a:t>
            </a:r>
            <a:endParaRPr>
              <a:solidFill>
                <a:srgbClr val="000000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کسب شهرت و احترام</a:t>
            </a:r>
            <a:endParaRPr>
              <a:solidFill>
                <a:srgbClr val="000000"/>
              </a:solidFill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کسب درآمد با برگزاری رویدادها و بازی‌ها</a:t>
            </a:r>
            <a:endParaRPr>
              <a:solidFill>
                <a:srgbClr val="000000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سوال: چگونه تعادل میان کیفیت و کمیت دارایی‌ها در متاورس ایجاد می‌‌شود؟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06" name="Google Shape;106;p18"/>
          <p:cNvCxnSpPr/>
          <p:nvPr/>
        </p:nvCxnSpPr>
        <p:spPr>
          <a:xfrm>
            <a:off x="6152025" y="1058950"/>
            <a:ext cx="605100" cy="34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252125"/>
            <a:ext cx="8520600" cy="4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انگیزه‌ی تولید + انگیزه‌ی مصرف + امکان پذیر بودن داشتن هر دو نقش به صورت همزمان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=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ایجاد چرخه‌ی اقتصادی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471" y="1846071"/>
            <a:ext cx="3959050" cy="281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349050" y="4690675"/>
            <a:ext cx="844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منبع: https://www.preplounge.com/en/case-interview-basics/business-concept-library/common-terms-of-business/supply-and-demand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5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دارایی‌ها بر چه بستری مبادله می‌شوند؟</a:t>
            </a:r>
            <a:endParaRPr sz="2420"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043500"/>
            <a:ext cx="52857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0357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0">
                <a:solidFill>
                  <a:schemeClr val="dk1"/>
                </a:solidFill>
              </a:rPr>
              <a:t>صرافی</a:t>
            </a:r>
            <a:r>
              <a:rPr lang="en" sz="1700">
                <a:solidFill>
                  <a:schemeClr val="dk1"/>
                </a:solidFill>
              </a:rPr>
              <a:t> متمرکز برای متاورس متمرکز مانند بازار متاورس Second Life</a:t>
            </a:r>
            <a:endParaRPr sz="1700">
              <a:solidFill>
                <a:schemeClr val="dk1"/>
              </a:solidFill>
            </a:endParaRPr>
          </a:p>
          <a:p>
            <a:pPr indent="-320357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صرافی</a:t>
            </a:r>
            <a:r>
              <a:rPr lang="en" sz="1700">
                <a:solidFill>
                  <a:schemeClr val="dk1"/>
                </a:solidFill>
              </a:rPr>
              <a:t> متمرکز برای متاورس غیرمتمرکز مانند Binance برای خرید و فروش توکن SAND</a:t>
            </a:r>
            <a:endParaRPr sz="1700">
              <a:solidFill>
                <a:schemeClr val="dk1"/>
              </a:solidFill>
            </a:endParaRPr>
          </a:p>
          <a:p>
            <a:pPr indent="-320357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0">
                <a:solidFill>
                  <a:schemeClr val="dk1"/>
                </a:solidFill>
              </a:rPr>
              <a:t>صرافی‌های غیرمتمرکز مانند UniSwap</a:t>
            </a:r>
            <a:endParaRPr sz="17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238500" y="2153800"/>
            <a:ext cx="53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ارز</a:t>
            </a:r>
            <a:r>
              <a:rPr lang="en" sz="2420"/>
              <a:t> معامله‌ی دارایی‌ها چیست؟</a:t>
            </a:r>
            <a:endParaRPr sz="2420"/>
          </a:p>
        </p:txBody>
      </p:sp>
      <p:sp>
        <p:nvSpPr>
          <p:cNvPr id="122" name="Google Shape;122;p20"/>
          <p:cNvSpPr txBox="1"/>
          <p:nvPr/>
        </p:nvSpPr>
        <p:spPr>
          <a:xfrm>
            <a:off x="458100" y="2680575"/>
            <a:ext cx="5139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ارزهای بین‌المللی (fiat currency)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نمونه: خرید linden coin با پرداخت دلار در متاورس Second Life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چالش‌ها: کنترل نرخ مبادله (</a:t>
            </a:r>
            <a:r>
              <a:rPr lang="en"/>
              <a:t>مانند</a:t>
            </a:r>
            <a:r>
              <a:rPr lang="en"/>
              <a:t> دولت‌ها)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مزیت: سادگی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ارز دیجیتال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چالش‌ها: نوسانات زیاد قیمت، پیچیدگی بیشتر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مزایا: امنیت بالاتر</a:t>
            </a:r>
            <a:endParaRPr/>
          </a:p>
          <a:p>
            <a:pPr indent="-317500" lvl="0" marL="457200" rtl="1" algn="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stable coin</a:t>
            </a:r>
            <a:endParaRPr/>
          </a:p>
          <a:p>
            <a:pPr indent="-317500" lvl="1" marL="914400" rtl="1" algn="r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مزیت: حل مسائل ذکر شده</a:t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25" name="Google Shape;125;p20"/>
          <p:cNvCxnSpPr/>
          <p:nvPr/>
        </p:nvCxnSpPr>
        <p:spPr>
          <a:xfrm>
            <a:off x="5799050" y="705975"/>
            <a:ext cx="933000" cy="89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0"/>
          <p:cNvCxnSpPr/>
          <p:nvPr/>
        </p:nvCxnSpPr>
        <p:spPr>
          <a:xfrm flipH="1" rot="10800000">
            <a:off x="-37825" y="2231375"/>
            <a:ext cx="59754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0"/>
          <p:cNvCxnSpPr/>
          <p:nvPr/>
        </p:nvCxnSpPr>
        <p:spPr>
          <a:xfrm flipH="1" rot="10800000">
            <a:off x="5672975" y="1815425"/>
            <a:ext cx="1147200" cy="70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188" y="2654800"/>
            <a:ext cx="3596975" cy="22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5905225" y="4856375"/>
            <a:ext cx="263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منبع: https://marketplace.secondlife.com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51275"/>
            <a:ext cx="53361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چارچوب انتزاعی و جامع مدل مالی متاورس‌ها:</a:t>
            </a:r>
            <a:endParaRPr sz="2120"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515100" y="4663225"/>
            <a:ext cx="492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منبع: [2]</a:t>
            </a:r>
            <a:br>
              <a:rPr lang="en" sz="1000"/>
            </a:br>
            <a:r>
              <a:rPr lang="en" sz="1000"/>
              <a:t>تصویر توسط نویسنده‌ی ارائه ویرایش شده‌است. برای اصل تصویر به مقاله مراجعه کنید.</a:t>
            </a:r>
            <a:endParaRPr sz="1000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5950325" y="-125"/>
            <a:ext cx="3180600" cy="5143500"/>
          </a:xfrm>
          <a:prstGeom prst="rect">
            <a:avLst/>
          </a:prstGeom>
          <a:solidFill>
            <a:srgbClr val="EAD1D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مفاهیم پایه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ابعاد مالی متاورس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ارزشمندی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انگیزه‌ی تولید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بستر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ارز معامله‌ی دارایی‌ها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چارچوب انتزاعی مدل مالی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138" name="Google Shape;138;p21"/>
          <p:cNvCxnSpPr/>
          <p:nvPr/>
        </p:nvCxnSpPr>
        <p:spPr>
          <a:xfrm>
            <a:off x="6101600" y="1525400"/>
            <a:ext cx="390900" cy="37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75" y="555775"/>
            <a:ext cx="4929140" cy="41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